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Nunito SemiBold"/>
      <p:regular r:id="rId27"/>
      <p:bold r:id="rId28"/>
      <p:italic r:id="rId29"/>
      <p:boldItalic r:id="rId30"/>
    </p:embeddedFont>
    <p:embeddedFont>
      <p:font typeface="Roboto"/>
      <p:regular r:id="rId31"/>
      <p:bold r:id="rId32"/>
      <p:italic r:id="rId33"/>
      <p:boldItalic r:id="rId34"/>
    </p:embeddedFont>
    <p:embeddedFont>
      <p:font typeface="Nunito"/>
      <p:regular r:id="rId35"/>
      <p:bold r:id="rId36"/>
      <p:italic r:id="rId37"/>
      <p:boldItalic r:id="rId38"/>
    </p:embeddedFont>
    <p:embeddedFont>
      <p:font typeface="Nunito Medium"/>
      <p:regular r:id="rId39"/>
      <p:bold r:id="rId40"/>
      <p:italic r:id="rId41"/>
      <p:boldItalic r:id="rId42"/>
    </p:embeddedFont>
    <p:embeddedFont>
      <p:font typeface="Nunito ExtraBold"/>
      <p:bold r:id="rId43"/>
      <p:boldItalic r:id="rId44"/>
    </p:embeddedFont>
    <p:embeddedFont>
      <p:font typeface="Nunito Black"/>
      <p:bold r:id="rId45"/>
      <p:boldItalic r:id="rId46"/>
    </p:embeddedFont>
    <p:embeddedFont>
      <p:font typeface="Nunito Light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NunitoMedium-bold.fntdata"/><Relationship Id="rId42" Type="http://schemas.openxmlformats.org/officeDocument/2006/relationships/font" Target="fonts/NunitoMedium-boldItalic.fntdata"/><Relationship Id="rId41" Type="http://schemas.openxmlformats.org/officeDocument/2006/relationships/font" Target="fonts/NunitoMedium-italic.fntdata"/><Relationship Id="rId44" Type="http://schemas.openxmlformats.org/officeDocument/2006/relationships/font" Target="fonts/NunitoExtraBold-boldItalic.fntdata"/><Relationship Id="rId43" Type="http://schemas.openxmlformats.org/officeDocument/2006/relationships/font" Target="fonts/NunitoExtraBold-bold.fntdata"/><Relationship Id="rId46" Type="http://schemas.openxmlformats.org/officeDocument/2006/relationships/font" Target="fonts/NunitoBlack-boldItalic.fntdata"/><Relationship Id="rId45" Type="http://schemas.openxmlformats.org/officeDocument/2006/relationships/font" Target="fonts/NunitoBlack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NunitoLight-bold.fntdata"/><Relationship Id="rId47" Type="http://schemas.openxmlformats.org/officeDocument/2006/relationships/font" Target="fonts/NunitoLight-regular.fntdata"/><Relationship Id="rId49" Type="http://schemas.openxmlformats.org/officeDocument/2006/relationships/font" Target="fonts/Nunito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regular.fntdata"/><Relationship Id="rId30" Type="http://schemas.openxmlformats.org/officeDocument/2006/relationships/font" Target="fonts/NunitoSemiBold-boldItalic.fntdata"/><Relationship Id="rId33" Type="http://schemas.openxmlformats.org/officeDocument/2006/relationships/font" Target="fonts/Roboto-italic.fntdata"/><Relationship Id="rId32" Type="http://schemas.openxmlformats.org/officeDocument/2006/relationships/font" Target="fonts/Roboto-bold.fntdata"/><Relationship Id="rId35" Type="http://schemas.openxmlformats.org/officeDocument/2006/relationships/font" Target="fonts/Nunito-regular.fntdata"/><Relationship Id="rId34" Type="http://schemas.openxmlformats.org/officeDocument/2006/relationships/font" Target="fonts/Roboto-boldItalic.fntdata"/><Relationship Id="rId37" Type="http://schemas.openxmlformats.org/officeDocument/2006/relationships/font" Target="fonts/Nunito-italic.fntdata"/><Relationship Id="rId36" Type="http://schemas.openxmlformats.org/officeDocument/2006/relationships/font" Target="fonts/Nunito-bold.fntdata"/><Relationship Id="rId39" Type="http://schemas.openxmlformats.org/officeDocument/2006/relationships/font" Target="fonts/NunitoMedium-regular.fntdata"/><Relationship Id="rId38" Type="http://schemas.openxmlformats.org/officeDocument/2006/relationships/font" Target="fonts/Nunito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NunitoSemiBold-bold.fntdata"/><Relationship Id="rId27" Type="http://schemas.openxmlformats.org/officeDocument/2006/relationships/font" Target="fonts/NunitoSemiBold-regular.fntdata"/><Relationship Id="rId29" Type="http://schemas.openxmlformats.org/officeDocument/2006/relationships/font" Target="fonts/NunitoSemiBold-italic.fntdata"/><Relationship Id="rId50" Type="http://schemas.openxmlformats.org/officeDocument/2006/relationships/font" Target="fonts/NunitoLight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935485f82f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935485f82f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935e4fa98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935e4fa98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935e4fa98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935e4fa98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935e4fa98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935e4fa98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a49ba4f49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a49ba4f49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935e4fa98e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935e4fa98e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a49ba4f49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1a49ba4f49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a49ba4f49a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a49ba4f49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a49ba4f49a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a49ba4f49a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a49ba4f49a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a49ba4f49a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a49ba4f49a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a49ba4f49a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935485f82f_0_2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935485f82f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a49ba4f49a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a49ba4f49a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a49ba4f49a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1a49ba4f49a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935485f82f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935485f82f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935485f82f_0_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935485f82f_0_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935485f82f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935485f82f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935485f82f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1935485f82f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935485f82f_0_3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935485f82f_0_3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935e4fa98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935e4fa9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935e4fa98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935e4fa98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unito SemiBold"/>
              <a:buNone/>
              <a:defRPr sz="3200">
                <a:solidFill>
                  <a:schemeClr val="lt1"/>
                </a:solidFill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unito Medium"/>
              <a:buNone/>
              <a:defRPr sz="32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unito Medium"/>
              <a:buNone/>
              <a:defRPr sz="32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unito Medium"/>
              <a:buNone/>
              <a:defRPr sz="32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unito Medium"/>
              <a:buNone/>
              <a:defRPr sz="32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unito Medium"/>
              <a:buNone/>
              <a:defRPr sz="32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unito Medium"/>
              <a:buNone/>
              <a:defRPr sz="32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unito Medium"/>
              <a:buNone/>
              <a:defRPr sz="32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Nunito Medium"/>
              <a:buNone/>
              <a:defRPr sz="3200">
                <a:solidFill>
                  <a:schemeClr val="lt1"/>
                </a:solidFill>
                <a:latin typeface="Nunito Medium"/>
                <a:ea typeface="Nunito Medium"/>
                <a:cs typeface="Nunito Medium"/>
                <a:sym typeface="Nunito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unito"/>
              <a:buChar char="●"/>
              <a:defRPr sz="18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○"/>
              <a:defRPr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■"/>
              <a:defRPr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●"/>
              <a:defRPr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○"/>
              <a:defRPr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■"/>
              <a:defRPr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●"/>
              <a:defRPr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○"/>
              <a:defRPr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Nunito"/>
              <a:buChar char="■"/>
              <a:defRPr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9.jpg"/><Relationship Id="rId8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r4ds.had.co.nz/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linkedin.com/in/cbilge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5.png"/><Relationship Id="rId7" Type="http://schemas.openxmlformats.org/officeDocument/2006/relationships/image" Target="../media/image9.jpg"/><Relationship Id="rId8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title"/>
          </p:nvPr>
        </p:nvSpPr>
        <p:spPr>
          <a:xfrm>
            <a:off x="460950" y="19129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/>
              <a:t>Data Science &amp; Analytics</a:t>
            </a:r>
            <a:endParaRPr b="1" sz="4400"/>
          </a:p>
        </p:txBody>
      </p:sp>
      <p:sp>
        <p:nvSpPr>
          <p:cNvPr id="68" name="Google Shape;68;p13"/>
          <p:cNvSpPr txBox="1"/>
          <p:nvPr/>
        </p:nvSpPr>
        <p:spPr>
          <a:xfrm>
            <a:off x="478587" y="2749250"/>
            <a:ext cx="5416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Nunito Light"/>
                <a:ea typeface="Nunito Light"/>
                <a:cs typeface="Nunito Light"/>
                <a:sym typeface="Nunito Light"/>
              </a:rPr>
              <a:t>Cem Bilge | Aral</a:t>
            </a:r>
            <a:r>
              <a:rPr lang="en" sz="2000">
                <a:solidFill>
                  <a:schemeClr val="accent6"/>
                </a:solidFill>
                <a:latin typeface="Nunito Light"/>
                <a:ea typeface="Nunito Light"/>
                <a:cs typeface="Nunito Light"/>
                <a:sym typeface="Nunito Light"/>
              </a:rPr>
              <a:t>ık</a:t>
            </a:r>
            <a:r>
              <a:rPr lang="en" sz="2000">
                <a:solidFill>
                  <a:schemeClr val="accent6"/>
                </a:solidFill>
                <a:latin typeface="Nunito Light"/>
                <a:ea typeface="Nunito Light"/>
                <a:cs typeface="Nunito Light"/>
                <a:sym typeface="Nunito Light"/>
              </a:rPr>
              <a:t> 2022</a:t>
            </a:r>
            <a:endParaRPr i="1" sz="1800">
              <a:solidFill>
                <a:schemeClr val="accent6"/>
              </a:solidFill>
              <a:latin typeface="Nunito Light"/>
              <a:ea typeface="Nunito Light"/>
              <a:cs typeface="Nunito Light"/>
              <a:sym typeface="Nunito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/>
        </p:nvSpPr>
        <p:spPr>
          <a:xfrm>
            <a:off x="714625" y="1071950"/>
            <a:ext cx="6600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Soru</a:t>
            </a: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:</a:t>
            </a:r>
            <a:r>
              <a:rPr lang="en" sz="1800">
                <a:latin typeface="Nunito"/>
                <a:ea typeface="Nunito"/>
                <a:cs typeface="Nunito"/>
                <a:sym typeface="Nunito"/>
              </a:rPr>
              <a:t> Koç’a gitmek parasını çıkarıyor mu?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9" name="Google Shape;139;p22"/>
          <p:cNvSpPr txBox="1"/>
          <p:nvPr/>
        </p:nvSpPr>
        <p:spPr>
          <a:xfrm>
            <a:off x="460750" y="291500"/>
            <a:ext cx="5416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Nunito ExtraBold"/>
                <a:ea typeface="Nunito ExtraBold"/>
                <a:cs typeface="Nunito ExtraBold"/>
                <a:sym typeface="Nunito ExtraBold"/>
              </a:rPr>
              <a:t>Örnek 2 - Üniversitenin değeri</a:t>
            </a:r>
            <a:endParaRPr sz="2800"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pic>
        <p:nvPicPr>
          <p:cNvPr id="140" name="Google Shape;14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750" y="1930550"/>
            <a:ext cx="7620000" cy="28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/>
        </p:nvSpPr>
        <p:spPr>
          <a:xfrm>
            <a:off x="714625" y="919550"/>
            <a:ext cx="6600900" cy="4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Cevap</a:t>
            </a: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:</a:t>
            </a:r>
            <a:r>
              <a:rPr lang="en" sz="1800">
                <a:latin typeface="Nunito"/>
                <a:ea typeface="Nunito"/>
                <a:cs typeface="Nunito"/>
                <a:sym typeface="Nunito"/>
              </a:rPr>
              <a:t> Çok daha zor bir soru, bir düşünelim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Elimizde çok detaylı veri olduğunu varsayarak;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Alternatifi nasıl tanımlıyoruz; Boğaziçi mi, Sabancı mı, benzer puanlı </a:t>
            </a:r>
            <a:r>
              <a:rPr i="1" lang="en" sz="1800">
                <a:latin typeface="Nunito"/>
                <a:ea typeface="Nunito"/>
                <a:cs typeface="Nunito"/>
                <a:sym typeface="Nunito"/>
              </a:rPr>
              <a:t>ortalama</a:t>
            </a:r>
            <a:r>
              <a:rPr lang="en" sz="1800">
                <a:latin typeface="Nunito"/>
                <a:ea typeface="Nunito"/>
                <a:cs typeface="Nunito"/>
                <a:sym typeface="Nunito"/>
              </a:rPr>
              <a:t> bir üniversite mi?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Tercih problemi; hangi öğrenciler Koç’u tercih ediyor?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Bölüm dağılımı, önceki yıllara göre not ortalaması nasıl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Getiriyi nasıl tanımlıyoruz, ilk işin maaşı mı, yirmi yıl toplam kazanç mı?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Bunların hepsini tanımladıktan sonra karmaşık bir modele sokarak </a:t>
            </a:r>
            <a:r>
              <a:rPr i="1" lang="en" sz="1800">
                <a:latin typeface="Nunito"/>
                <a:ea typeface="Nunito"/>
                <a:cs typeface="Nunito"/>
                <a:sym typeface="Nunito"/>
              </a:rPr>
              <a:t>“Koç’lu”</a:t>
            </a:r>
            <a:r>
              <a:rPr lang="en" sz="1800">
                <a:latin typeface="Nunito"/>
                <a:ea typeface="Nunito"/>
                <a:cs typeface="Nunito"/>
                <a:sym typeface="Nunito"/>
              </a:rPr>
              <a:t> olmanın parasal değerini çıkarabiliriz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46" name="Google Shape;146;p23"/>
          <p:cNvSpPr txBox="1"/>
          <p:nvPr/>
        </p:nvSpPr>
        <p:spPr>
          <a:xfrm>
            <a:off x="460750" y="291500"/>
            <a:ext cx="5416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Nunito ExtraBold"/>
                <a:ea typeface="Nunito ExtraBold"/>
                <a:cs typeface="Nunito ExtraBold"/>
                <a:sym typeface="Nunito ExtraBold"/>
              </a:rPr>
              <a:t>Örnek 2 - Üniversitenin değeri</a:t>
            </a:r>
            <a:endParaRPr sz="2800"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>
            <a:off x="460950" y="343100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Nunito"/>
                <a:ea typeface="Nunito"/>
                <a:cs typeface="Nunito"/>
                <a:sym typeface="Nunito"/>
              </a:rPr>
              <a:t>Çalışma hayatı</a:t>
            </a:r>
            <a:endParaRPr b="1" sz="36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/>
          <p:nvPr/>
        </p:nvSpPr>
        <p:spPr>
          <a:xfrm>
            <a:off x="460750" y="291500"/>
            <a:ext cx="5416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Nunito ExtraBold"/>
                <a:ea typeface="Nunito ExtraBold"/>
                <a:cs typeface="Nunito ExtraBold"/>
                <a:sym typeface="Nunito ExtraBold"/>
              </a:rPr>
              <a:t>Artıları Eksileri</a:t>
            </a:r>
            <a:r>
              <a:rPr baseline="30000" lang="en" sz="2800">
                <a:latin typeface="Nunito ExtraBold"/>
                <a:ea typeface="Nunito ExtraBold"/>
                <a:cs typeface="Nunito ExtraBold"/>
                <a:sym typeface="Nunito ExtraBold"/>
              </a:rPr>
              <a:t>*</a:t>
            </a:r>
            <a:endParaRPr baseline="30000" sz="2800"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157" name="Google Shape;157;p25"/>
          <p:cNvSpPr/>
          <p:nvPr/>
        </p:nvSpPr>
        <p:spPr>
          <a:xfrm>
            <a:off x="870301" y="1167375"/>
            <a:ext cx="3376500" cy="4671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Nunito Black"/>
                <a:ea typeface="Nunito Black"/>
                <a:cs typeface="Nunito Black"/>
                <a:sym typeface="Nunito Black"/>
              </a:rPr>
              <a:t>+</a:t>
            </a:r>
            <a:endParaRPr sz="2500">
              <a:solidFill>
                <a:schemeClr val="lt1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158" name="Google Shape;158;p25"/>
          <p:cNvSpPr/>
          <p:nvPr/>
        </p:nvSpPr>
        <p:spPr>
          <a:xfrm>
            <a:off x="4897199" y="1167375"/>
            <a:ext cx="3376500" cy="4671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lt1"/>
                </a:solidFill>
                <a:latin typeface="Nunito Black"/>
                <a:ea typeface="Nunito Black"/>
                <a:cs typeface="Nunito Black"/>
                <a:sym typeface="Nunito Black"/>
              </a:rPr>
              <a:t>-</a:t>
            </a:r>
            <a:endParaRPr sz="2500">
              <a:solidFill>
                <a:schemeClr val="lt1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sp>
        <p:nvSpPr>
          <p:cNvPr id="159" name="Google Shape;159;p25"/>
          <p:cNvSpPr/>
          <p:nvPr/>
        </p:nvSpPr>
        <p:spPr>
          <a:xfrm>
            <a:off x="870300" y="1772850"/>
            <a:ext cx="3376500" cy="2525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905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Çözecek enteresan problemler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1905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Proje bazlı, genelde tek </a:t>
            </a:r>
            <a:r>
              <a:rPr lang="en" sz="1800">
                <a:latin typeface="Nunito"/>
                <a:ea typeface="Nunito"/>
                <a:cs typeface="Nunito"/>
                <a:sym typeface="Nunito"/>
              </a:rPr>
              <a:t>kişilik iş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1905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Zeki takım arkadaşları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1905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Yüksek talep / maaş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0" name="Google Shape;160;p25"/>
          <p:cNvSpPr/>
          <p:nvPr/>
        </p:nvSpPr>
        <p:spPr>
          <a:xfrm>
            <a:off x="4897200" y="1772850"/>
            <a:ext cx="3376500" cy="2525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905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Nüans, belirsiz sonuçlar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1905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Laf anlatma çabası, üstlerin bildiğini okuma eğilimi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1905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Her saat proje düşünme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1905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Güncel kalmak için yüksek efor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1" name="Google Shape;161;p25"/>
          <p:cNvSpPr txBox="1"/>
          <p:nvPr/>
        </p:nvSpPr>
        <p:spPr>
          <a:xfrm flipH="1">
            <a:off x="113250" y="4680725"/>
            <a:ext cx="3714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100">
                <a:solidFill>
                  <a:schemeClr val="lt2"/>
                </a:solidFill>
                <a:latin typeface="Nunito"/>
                <a:ea typeface="Nunito"/>
                <a:cs typeface="Nunito"/>
                <a:sym typeface="Nunito"/>
              </a:rPr>
              <a:t>* Karakterinize göre değişebilir</a:t>
            </a:r>
            <a:endParaRPr i="1" sz="1100">
              <a:solidFill>
                <a:schemeClr val="lt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/>
        </p:nvSpPr>
        <p:spPr>
          <a:xfrm>
            <a:off x="714625" y="919550"/>
            <a:ext cx="6600900" cy="4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‘Sepete Ekle’ problemini uygulamaya koyarsak: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1905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Ürün yöneticisiyle görüş, beyin fırtınası yap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1905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Ön analiz; kaç kişi teslimat problemi </a:t>
            </a:r>
            <a:r>
              <a:rPr lang="en" sz="1800">
                <a:latin typeface="Nunito"/>
                <a:ea typeface="Nunito"/>
                <a:cs typeface="Nunito"/>
                <a:sym typeface="Nunito"/>
              </a:rPr>
              <a:t>yaşıyor, butonu kullanıyorlar mı vs.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1905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Deney tasarımı; kaç kişiye ihtiyacımız var, kaç hafta sürmeli, potansiyel yan etkiler (mesela müşteri hizmetleri)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1905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Yazılımcılar ile çalışarak veri takibinin düzgün yapıldığından emin ol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1905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Veri akışını kur, istatistik testini yap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1905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2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Raporlama, sunum vb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7" name="Google Shape;167;p26"/>
          <p:cNvSpPr txBox="1"/>
          <p:nvPr/>
        </p:nvSpPr>
        <p:spPr>
          <a:xfrm>
            <a:off x="460750" y="291500"/>
            <a:ext cx="5416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Nunito ExtraBold"/>
                <a:ea typeface="Nunito ExtraBold"/>
                <a:cs typeface="Nunito ExtraBold"/>
                <a:sym typeface="Nunito ExtraBold"/>
              </a:rPr>
              <a:t>Örnek proje</a:t>
            </a:r>
            <a:endParaRPr sz="2800"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pic>
        <p:nvPicPr>
          <p:cNvPr id="168" name="Google Shape;16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8154" y="860085"/>
            <a:ext cx="3174096" cy="91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/>
        </p:nvSpPr>
        <p:spPr>
          <a:xfrm>
            <a:off x="460750" y="291500"/>
            <a:ext cx="5416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Nunito ExtraBold"/>
                <a:ea typeface="Nunito ExtraBold"/>
                <a:cs typeface="Nunito ExtraBold"/>
                <a:sym typeface="Nunito ExtraBold"/>
              </a:rPr>
              <a:t>Çeşitli D</a:t>
            </a:r>
            <a:r>
              <a:rPr lang="en" sz="2800">
                <a:latin typeface="Nunito ExtraBold"/>
                <a:ea typeface="Nunito ExtraBold"/>
                <a:cs typeface="Nunito ExtraBold"/>
                <a:sym typeface="Nunito ExtraBold"/>
              </a:rPr>
              <a:t>S</a:t>
            </a:r>
            <a:r>
              <a:rPr lang="en" sz="2800">
                <a:latin typeface="Nunito ExtraBold"/>
                <a:ea typeface="Nunito ExtraBold"/>
                <a:cs typeface="Nunito ExtraBold"/>
                <a:sym typeface="Nunito ExtraBold"/>
              </a:rPr>
              <a:t> rolleri</a:t>
            </a:r>
            <a:endParaRPr sz="2800"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174" name="Google Shape;174;p27"/>
          <p:cNvSpPr/>
          <p:nvPr/>
        </p:nvSpPr>
        <p:spPr>
          <a:xfrm>
            <a:off x="403350" y="1772850"/>
            <a:ext cx="2553900" cy="3052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Nunito"/>
                <a:ea typeface="Nunito"/>
                <a:cs typeface="Nunito"/>
                <a:sym typeface="Nunito"/>
              </a:rPr>
              <a:t>Temel odak: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1778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Nunito"/>
              <a:buChar char="●"/>
            </a:pPr>
            <a:r>
              <a:rPr lang="en" sz="1600">
                <a:latin typeface="Nunito"/>
                <a:ea typeface="Nunito"/>
                <a:cs typeface="Nunito"/>
                <a:sym typeface="Nunito"/>
              </a:rPr>
              <a:t>Raporlama, dashboard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1778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Nunito"/>
              <a:buChar char="●"/>
            </a:pPr>
            <a:r>
              <a:rPr lang="en" sz="1600">
                <a:latin typeface="Nunito"/>
                <a:ea typeface="Nunito"/>
                <a:cs typeface="Nunito"/>
                <a:sym typeface="Nunito"/>
              </a:rPr>
              <a:t>Durum analizi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Nunito"/>
                <a:ea typeface="Nunito"/>
                <a:cs typeface="Nunito"/>
                <a:sym typeface="Nunito"/>
              </a:rPr>
              <a:t>Teknik yetenekler: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1778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Nunito"/>
              <a:buChar char="●"/>
            </a:pPr>
            <a:r>
              <a:rPr lang="en" sz="1600">
                <a:latin typeface="Nunito"/>
                <a:ea typeface="Nunito"/>
                <a:cs typeface="Nunito"/>
                <a:sym typeface="Nunito"/>
              </a:rPr>
              <a:t>Tableau / PowerBI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1778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Nunito"/>
              <a:buChar char="●"/>
            </a:pPr>
            <a:r>
              <a:rPr lang="en" sz="1600">
                <a:latin typeface="Nunito"/>
                <a:ea typeface="Nunito"/>
                <a:cs typeface="Nunito"/>
                <a:sym typeface="Nunito"/>
              </a:rPr>
              <a:t>SQL, veri sorgulama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5" name="Google Shape;175;p27"/>
          <p:cNvSpPr/>
          <p:nvPr/>
        </p:nvSpPr>
        <p:spPr>
          <a:xfrm>
            <a:off x="403350" y="1167400"/>
            <a:ext cx="2553900" cy="4641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Data Analyst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6" name="Google Shape;176;p27"/>
          <p:cNvSpPr/>
          <p:nvPr/>
        </p:nvSpPr>
        <p:spPr>
          <a:xfrm>
            <a:off x="3295050" y="1167400"/>
            <a:ext cx="2553900" cy="4641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Data Scientist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7" name="Google Shape;177;p27"/>
          <p:cNvSpPr/>
          <p:nvPr/>
        </p:nvSpPr>
        <p:spPr>
          <a:xfrm>
            <a:off x="6186750" y="1167400"/>
            <a:ext cx="2553900" cy="4641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ML Scientist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8" name="Google Shape;178;p27"/>
          <p:cNvSpPr/>
          <p:nvPr/>
        </p:nvSpPr>
        <p:spPr>
          <a:xfrm>
            <a:off x="3295050" y="1772850"/>
            <a:ext cx="2553900" cy="3052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Nunito"/>
                <a:ea typeface="Nunito"/>
                <a:cs typeface="Nunito"/>
                <a:sym typeface="Nunito"/>
              </a:rPr>
              <a:t>Temel odak: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1778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Nunito"/>
              <a:buChar char="●"/>
            </a:pPr>
            <a:r>
              <a:rPr lang="en" sz="1600">
                <a:latin typeface="Nunito"/>
                <a:ea typeface="Nunito"/>
                <a:cs typeface="Nunito"/>
                <a:sym typeface="Nunito"/>
              </a:rPr>
              <a:t>“Decision Scientist”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1778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Nunito"/>
              <a:buChar char="●"/>
            </a:pPr>
            <a:r>
              <a:rPr lang="en" sz="1600">
                <a:latin typeface="Nunito"/>
                <a:ea typeface="Nunito"/>
                <a:cs typeface="Nunito"/>
                <a:sym typeface="Nunito"/>
              </a:rPr>
              <a:t>Deneyler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1778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Nunito"/>
              <a:buChar char="●"/>
            </a:pPr>
            <a:r>
              <a:rPr lang="en" sz="1600">
                <a:latin typeface="Nunito"/>
                <a:ea typeface="Nunito"/>
                <a:cs typeface="Nunito"/>
                <a:sym typeface="Nunito"/>
              </a:rPr>
              <a:t>Açıklama hedefli modeller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Nunito"/>
                <a:ea typeface="Nunito"/>
                <a:cs typeface="Nunito"/>
                <a:sym typeface="Nunito"/>
              </a:rPr>
              <a:t>Teknik yetenekler: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1778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Nunito"/>
              <a:buChar char="●"/>
            </a:pPr>
            <a:r>
              <a:rPr lang="en" sz="1600">
                <a:latin typeface="Nunito"/>
                <a:ea typeface="Nunito"/>
                <a:cs typeface="Nunito"/>
                <a:sym typeface="Nunito"/>
              </a:rPr>
              <a:t>R / Python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1778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Nunito"/>
              <a:buChar char="●"/>
            </a:pPr>
            <a:r>
              <a:rPr lang="en" sz="1600">
                <a:latin typeface="Nunito"/>
                <a:ea typeface="Nunito"/>
                <a:cs typeface="Nunito"/>
                <a:sym typeface="Nunito"/>
              </a:rPr>
              <a:t>İstatistik ağırlıklı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9" name="Google Shape;179;p27"/>
          <p:cNvSpPr/>
          <p:nvPr/>
        </p:nvSpPr>
        <p:spPr>
          <a:xfrm>
            <a:off x="6186750" y="1772850"/>
            <a:ext cx="2553900" cy="3052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Nunito"/>
                <a:ea typeface="Nunito"/>
                <a:cs typeface="Nunito"/>
                <a:sym typeface="Nunito"/>
              </a:rPr>
              <a:t>Temel odak: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1778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Nunito"/>
              <a:buChar char="●"/>
            </a:pPr>
            <a:r>
              <a:rPr lang="en" sz="1600">
                <a:latin typeface="Nunito"/>
                <a:ea typeface="Nunito"/>
                <a:cs typeface="Nunito"/>
                <a:sym typeface="Nunito"/>
              </a:rPr>
              <a:t>Tahmin hedefli modeller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1778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Nunito"/>
              <a:buChar char="●"/>
            </a:pPr>
            <a:r>
              <a:rPr lang="en" sz="1600">
                <a:latin typeface="Nunito"/>
                <a:ea typeface="Nunito"/>
                <a:cs typeface="Nunito"/>
                <a:sym typeface="Nunito"/>
              </a:rPr>
              <a:t>Modelin uygulamaya alınması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Nunito"/>
                <a:ea typeface="Nunito"/>
                <a:cs typeface="Nunito"/>
                <a:sym typeface="Nunito"/>
              </a:rPr>
              <a:t>Teknik yetenekler: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1778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Nunito"/>
              <a:buChar char="●"/>
            </a:pPr>
            <a:r>
              <a:rPr lang="en" sz="1600">
                <a:latin typeface="Nunito"/>
                <a:ea typeface="Nunito"/>
                <a:cs typeface="Nunito"/>
                <a:sym typeface="Nunito"/>
              </a:rPr>
              <a:t>Python (bazen R)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  <a:p>
            <a:pPr indent="-177800" lvl="0" marL="228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Nunito"/>
              <a:buChar char="●"/>
            </a:pPr>
            <a:r>
              <a:rPr lang="en" sz="1600">
                <a:latin typeface="Nunito"/>
                <a:ea typeface="Nunito"/>
                <a:cs typeface="Nunito"/>
                <a:sym typeface="Nunito"/>
              </a:rPr>
              <a:t>Mühendislik ağırlıklı</a:t>
            </a:r>
            <a:endParaRPr sz="16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/>
          <p:nvPr>
            <p:ph type="title"/>
          </p:nvPr>
        </p:nvSpPr>
        <p:spPr>
          <a:xfrm>
            <a:off x="460950" y="343100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Nunito"/>
                <a:ea typeface="Nunito"/>
                <a:cs typeface="Nunito"/>
                <a:sym typeface="Nunito"/>
              </a:rPr>
              <a:t>Nasıl DS olunur</a:t>
            </a:r>
            <a:endParaRPr b="1" sz="36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/>
          <p:nvPr/>
        </p:nvSpPr>
        <p:spPr>
          <a:xfrm>
            <a:off x="460750" y="291500"/>
            <a:ext cx="5416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Nunito ExtraBold"/>
                <a:ea typeface="Nunito ExtraBold"/>
                <a:cs typeface="Nunito ExtraBold"/>
                <a:sym typeface="Nunito ExtraBold"/>
              </a:rPr>
              <a:t>Benim Sürecim</a:t>
            </a:r>
            <a:endParaRPr i="1" sz="1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90" name="Google Shape;190;p29"/>
          <p:cNvPicPr preferRelativeResize="0"/>
          <p:nvPr/>
        </p:nvPicPr>
        <p:blipFill rotWithShape="1">
          <a:blip r:embed="rId3">
            <a:alphaModFix/>
          </a:blip>
          <a:srcRect b="25797" l="20629" r="21617" t="26816"/>
          <a:stretch/>
        </p:blipFill>
        <p:spPr>
          <a:xfrm>
            <a:off x="611200" y="1119000"/>
            <a:ext cx="573600" cy="47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9"/>
          <p:cNvSpPr txBox="1"/>
          <p:nvPr/>
        </p:nvSpPr>
        <p:spPr>
          <a:xfrm>
            <a:off x="1288225" y="1123475"/>
            <a:ext cx="182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2007 Koç Lisesi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92" name="Google Shape;19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200" y="1657400"/>
            <a:ext cx="615600" cy="6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9"/>
          <p:cNvSpPr txBox="1"/>
          <p:nvPr/>
        </p:nvSpPr>
        <p:spPr>
          <a:xfrm>
            <a:off x="1288225" y="1734350"/>
            <a:ext cx="5416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2011 Boğaziçi Üni - Endüstri Müh.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94" name="Google Shape;194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5000" y="2505625"/>
            <a:ext cx="1006000" cy="13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9"/>
          <p:cNvSpPr txBox="1"/>
          <p:nvPr/>
        </p:nvSpPr>
        <p:spPr>
          <a:xfrm>
            <a:off x="1450025" y="2345225"/>
            <a:ext cx="5416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~5 yıl Finans/Yatırım tecrübesi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96" name="Google Shape;196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8550" y="2956100"/>
            <a:ext cx="738900" cy="7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9"/>
          <p:cNvSpPr txBox="1"/>
          <p:nvPr/>
        </p:nvSpPr>
        <p:spPr>
          <a:xfrm>
            <a:off x="1401000" y="2956100"/>
            <a:ext cx="6676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~6 yıl Data Science tecrübesi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Nunito"/>
                <a:ea typeface="Nunito"/>
                <a:cs typeface="Nunito"/>
                <a:sym typeface="Nunito"/>
              </a:rPr>
              <a:t>Mevcut pozisyon: Booking.com</a:t>
            </a:r>
            <a:endParaRPr i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Nunito"/>
                <a:ea typeface="Nunito"/>
                <a:cs typeface="Nunito"/>
                <a:sym typeface="Nunito"/>
              </a:rPr>
              <a:t>Principal Data Science &amp; Data Analytics</a:t>
            </a:r>
            <a:endParaRPr i="1" sz="18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98" name="Google Shape;198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2973" y="3202650"/>
            <a:ext cx="1279698" cy="127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9"/>
          <p:cNvPicPr preferRelativeResize="0"/>
          <p:nvPr/>
        </p:nvPicPr>
        <p:blipFill rotWithShape="1">
          <a:blip r:embed="rId8">
            <a:alphaModFix/>
          </a:blip>
          <a:srcRect b="12309" l="6208" r="6600" t="22112"/>
          <a:stretch/>
        </p:blipFill>
        <p:spPr>
          <a:xfrm>
            <a:off x="7552975" y="625875"/>
            <a:ext cx="1231247" cy="16471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29"/>
          <p:cNvCxnSpPr/>
          <p:nvPr/>
        </p:nvCxnSpPr>
        <p:spPr>
          <a:xfrm>
            <a:off x="3115225" y="1367125"/>
            <a:ext cx="41685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201" name="Google Shape;201;p29"/>
          <p:cNvCxnSpPr/>
          <p:nvPr/>
        </p:nvCxnSpPr>
        <p:spPr>
          <a:xfrm>
            <a:off x="5277975" y="3464000"/>
            <a:ext cx="2039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 txBox="1"/>
          <p:nvPr/>
        </p:nvSpPr>
        <p:spPr>
          <a:xfrm>
            <a:off x="714625" y="919550"/>
            <a:ext cx="6600900" cy="30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905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Endüstri Mühendisliği oldukça yakın bir rol, yine seçerdim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1905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Muhtemelen bir master yapardım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1905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Daha erken Python veya </a:t>
            </a:r>
            <a:r>
              <a:rPr lang="en" sz="18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3"/>
              </a:rPr>
              <a:t>R</a:t>
            </a:r>
            <a:r>
              <a:rPr lang="en" sz="1800">
                <a:latin typeface="Nunito"/>
                <a:ea typeface="Nunito"/>
                <a:cs typeface="Nunito"/>
                <a:sym typeface="Nunito"/>
              </a:rPr>
              <a:t> öğrenirdim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1905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Özellikle Python her konuda “en iyi ikinci dil”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1905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İsminde “DS” geçen herhangi bir role daha erken girerdim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1905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2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“Satılacak” proje çıkarmaya bakardım, herhangi bir iş tanımında olabilir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7" name="Google Shape;207;p30"/>
          <p:cNvSpPr txBox="1"/>
          <p:nvPr/>
        </p:nvSpPr>
        <p:spPr>
          <a:xfrm>
            <a:off x="460750" y="291500"/>
            <a:ext cx="5416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Nunito ExtraBold"/>
                <a:ea typeface="Nunito ExtraBold"/>
                <a:cs typeface="Nunito ExtraBold"/>
                <a:sym typeface="Nunito ExtraBold"/>
              </a:rPr>
              <a:t>Sıfırdan başlasam</a:t>
            </a:r>
            <a:endParaRPr sz="2800"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/>
          <p:nvPr/>
        </p:nvSpPr>
        <p:spPr>
          <a:xfrm>
            <a:off x="714625" y="919550"/>
            <a:ext cx="6600900" cy="40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>
                <a:latin typeface="Nunito"/>
                <a:ea typeface="Nunito"/>
                <a:cs typeface="Nunito"/>
                <a:sym typeface="Nunito"/>
              </a:rPr>
              <a:t>Not: yüz</a:t>
            </a:r>
            <a:r>
              <a:rPr i="1" lang="en" sz="1500">
                <a:latin typeface="Nunito"/>
                <a:ea typeface="Nunito"/>
                <a:cs typeface="Nunito"/>
                <a:sym typeface="Nunito"/>
              </a:rPr>
              <a:t> küsur </a:t>
            </a:r>
            <a:r>
              <a:rPr i="1" lang="en" sz="1500">
                <a:latin typeface="Nunito"/>
                <a:ea typeface="Nunito"/>
                <a:cs typeface="Nunito"/>
                <a:sym typeface="Nunito"/>
              </a:rPr>
              <a:t>işe alım mülakatı yaptım ama neredeyse hepsi Booking’de</a:t>
            </a:r>
            <a:endParaRPr i="1" sz="1500">
              <a:latin typeface="Nunito"/>
              <a:ea typeface="Nunito"/>
              <a:cs typeface="Nunito"/>
              <a:sym typeface="Nunito"/>
            </a:endParaRPr>
          </a:p>
          <a:p>
            <a:pPr indent="-1905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Genelde size enteresan bir iş problemi verirler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Nunito"/>
              <a:buChar char="○"/>
            </a:pPr>
            <a:r>
              <a:rPr i="1" lang="en" sz="1500">
                <a:latin typeface="Nunito"/>
                <a:ea typeface="Nunito"/>
                <a:cs typeface="Nunito"/>
                <a:sym typeface="Nunito"/>
              </a:rPr>
              <a:t>Hangi saatte email gönderelim</a:t>
            </a:r>
            <a:endParaRPr i="1" sz="1500">
              <a:latin typeface="Nunito"/>
              <a:ea typeface="Nunito"/>
              <a:cs typeface="Nunito"/>
              <a:sym typeface="Nunito"/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Nunito"/>
              <a:buChar char="○"/>
            </a:pPr>
            <a:r>
              <a:rPr i="1" lang="en" sz="1500">
                <a:latin typeface="Nunito"/>
                <a:ea typeface="Nunito"/>
                <a:cs typeface="Nunito"/>
                <a:sym typeface="Nunito"/>
              </a:rPr>
              <a:t>Kimler arkadaşına tavsiye etmiş olabilir</a:t>
            </a:r>
            <a:endParaRPr i="1" sz="1500">
              <a:latin typeface="Nunito"/>
              <a:ea typeface="Nunito"/>
              <a:cs typeface="Nunito"/>
              <a:sym typeface="Nunito"/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Nunito"/>
              <a:buChar char="○"/>
            </a:pPr>
            <a:r>
              <a:rPr i="1" lang="en" sz="1500">
                <a:latin typeface="Nunito"/>
                <a:ea typeface="Nunito"/>
                <a:cs typeface="Nunito"/>
                <a:sym typeface="Nunito"/>
              </a:rPr>
              <a:t>Müşteri hizmetleri aramalarını ne etkiler</a:t>
            </a:r>
            <a:endParaRPr i="1" sz="1500">
              <a:latin typeface="Nunito"/>
              <a:ea typeface="Nunito"/>
              <a:cs typeface="Nunito"/>
              <a:sym typeface="Nunito"/>
            </a:endParaRPr>
          </a:p>
          <a:p>
            <a:pPr indent="-2857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Font typeface="Nunito"/>
              <a:buChar char="○"/>
            </a:pPr>
            <a:r>
              <a:rPr i="1" lang="en" sz="1500">
                <a:latin typeface="Nunito"/>
                <a:ea typeface="Nunito"/>
                <a:cs typeface="Nunito"/>
                <a:sym typeface="Nunito"/>
              </a:rPr>
              <a:t>Kötü satıcıları nasıl buluruz</a:t>
            </a:r>
            <a:endParaRPr i="1" sz="1500">
              <a:latin typeface="Nunito"/>
              <a:ea typeface="Nunito"/>
              <a:cs typeface="Nunito"/>
              <a:sym typeface="Nunito"/>
            </a:endParaRPr>
          </a:p>
          <a:p>
            <a:pPr indent="-1905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Programlama egzersizi yapanlar var, </a:t>
            </a:r>
            <a:r>
              <a:rPr i="1" lang="en" sz="1800">
                <a:latin typeface="Nunito"/>
                <a:ea typeface="Nunito"/>
                <a:cs typeface="Nunito"/>
                <a:sym typeface="Nunito"/>
              </a:rPr>
              <a:t>live coding </a:t>
            </a:r>
            <a:r>
              <a:rPr lang="en" sz="1800">
                <a:latin typeface="Nunito"/>
                <a:ea typeface="Nunito"/>
                <a:cs typeface="Nunito"/>
                <a:sym typeface="Nunito"/>
              </a:rPr>
              <a:t>olabilir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1905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Proje çıkarmış olmanız önemli, detay sorabilirler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1905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Role göre </a:t>
            </a:r>
            <a:r>
              <a:rPr i="1" lang="en" sz="1800">
                <a:latin typeface="Nunito"/>
                <a:ea typeface="Nunito"/>
                <a:cs typeface="Nunito"/>
                <a:sym typeface="Nunito"/>
              </a:rPr>
              <a:t>kitap bilgisi</a:t>
            </a:r>
            <a:r>
              <a:rPr lang="en" sz="1800">
                <a:latin typeface="Nunito"/>
                <a:ea typeface="Nunito"/>
                <a:cs typeface="Nunito"/>
                <a:sym typeface="Nunito"/>
              </a:rPr>
              <a:t> test edebilirler (“x modelinin detaylarını açıkla” gibi)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1905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2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Eğer gerçek hayatta kullandıysanız hepsi oldukça kolay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3" name="Google Shape;213;p31"/>
          <p:cNvSpPr txBox="1"/>
          <p:nvPr/>
        </p:nvSpPr>
        <p:spPr>
          <a:xfrm>
            <a:off x="460750" y="291500"/>
            <a:ext cx="5416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Nunito ExtraBold"/>
                <a:ea typeface="Nunito ExtraBold"/>
                <a:cs typeface="Nunito ExtraBold"/>
                <a:sym typeface="Nunito ExtraBold"/>
              </a:rPr>
              <a:t>Mülakat süreçleri</a:t>
            </a:r>
            <a:endParaRPr sz="2800"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/>
        </p:nvSpPr>
        <p:spPr>
          <a:xfrm>
            <a:off x="714625" y="1250625"/>
            <a:ext cx="5416200" cy="13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032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Data Scientist (DS) kimdir, ne yapar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2032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Çalışma hayatı nasıl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2032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4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Nasıl DS olunur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 rotWithShape="1">
          <a:blip r:embed="rId3">
            <a:alphaModFix/>
          </a:blip>
          <a:srcRect b="0" l="42430" r="2176" t="0"/>
          <a:stretch/>
        </p:blipFill>
        <p:spPr>
          <a:xfrm>
            <a:off x="6850477" y="0"/>
            <a:ext cx="22935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4"/>
          <p:cNvSpPr txBox="1"/>
          <p:nvPr/>
        </p:nvSpPr>
        <p:spPr>
          <a:xfrm>
            <a:off x="460750" y="291500"/>
            <a:ext cx="5416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Nunito ExtraBold"/>
                <a:ea typeface="Nunito ExtraBold"/>
                <a:cs typeface="Nunito ExtraBold"/>
                <a:sym typeface="Nunito ExtraBold"/>
              </a:rPr>
              <a:t>Program</a:t>
            </a:r>
            <a:endParaRPr sz="2800"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Nunito"/>
                <a:ea typeface="Nunito"/>
                <a:cs typeface="Nunito"/>
                <a:sym typeface="Nunito"/>
              </a:rPr>
              <a:t>Sorular</a:t>
            </a:r>
            <a:endParaRPr b="1" sz="36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5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Nunito"/>
                <a:ea typeface="Nunito"/>
                <a:cs typeface="Nunito"/>
                <a:sym typeface="Nunito"/>
              </a:rPr>
              <a:t>Teşekkürler</a:t>
            </a:r>
            <a:endParaRPr b="1" sz="36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 u="sng">
                <a:solidFill>
                  <a:srgbClr val="C9DAF8"/>
                </a:solid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linkedin</a:t>
            </a:r>
            <a:endParaRPr b="1" sz="2200">
              <a:solidFill>
                <a:srgbClr val="C9DAF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/>
        </p:nvSpPr>
        <p:spPr>
          <a:xfrm>
            <a:off x="460750" y="291500"/>
            <a:ext cx="5416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Nunito ExtraBold"/>
                <a:ea typeface="Nunito ExtraBold"/>
                <a:cs typeface="Nunito ExtraBold"/>
                <a:sym typeface="Nunito ExtraBold"/>
              </a:rPr>
              <a:t>Ben Kimim </a:t>
            </a:r>
            <a:r>
              <a:rPr i="1" lang="en" sz="1200">
                <a:latin typeface="Nunito"/>
                <a:ea typeface="Nunito"/>
                <a:cs typeface="Nunito"/>
                <a:sym typeface="Nunito"/>
              </a:rPr>
              <a:t>(detaylar </a:t>
            </a:r>
            <a:r>
              <a:rPr i="1" lang="en" sz="1200">
                <a:latin typeface="Nunito"/>
                <a:ea typeface="Nunito"/>
                <a:cs typeface="Nunito"/>
                <a:sym typeface="Nunito"/>
              </a:rPr>
              <a:t>daha sonra</a:t>
            </a:r>
            <a:r>
              <a:rPr i="1" lang="en" sz="1200">
                <a:latin typeface="Nunito"/>
                <a:ea typeface="Nunito"/>
                <a:cs typeface="Nunito"/>
                <a:sym typeface="Nunito"/>
              </a:rPr>
              <a:t>)</a:t>
            </a:r>
            <a:endParaRPr i="1" sz="12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3">
            <a:alphaModFix/>
          </a:blip>
          <a:srcRect b="25797" l="20629" r="21617" t="26816"/>
          <a:stretch/>
        </p:blipFill>
        <p:spPr>
          <a:xfrm>
            <a:off x="611200" y="1119000"/>
            <a:ext cx="573600" cy="4706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1288225" y="1123475"/>
            <a:ext cx="182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2007 Koç Lisesi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200" y="1657400"/>
            <a:ext cx="615600" cy="6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1288225" y="1734350"/>
            <a:ext cx="5416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2011 Boğaziçi Üni - Endüstri Müh.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5000" y="2505625"/>
            <a:ext cx="1006000" cy="1322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1450025" y="2345225"/>
            <a:ext cx="5416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~5 yıl Finans/Yatırım </a:t>
            </a:r>
            <a:r>
              <a:rPr lang="en" sz="1800">
                <a:latin typeface="Nunito"/>
                <a:ea typeface="Nunito"/>
                <a:cs typeface="Nunito"/>
                <a:sym typeface="Nunito"/>
              </a:rPr>
              <a:t>tecrübesi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8550" y="2956100"/>
            <a:ext cx="738900" cy="7389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1401000" y="2956100"/>
            <a:ext cx="66762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~6 yıl Data Science tecrübesi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Nunito"/>
                <a:ea typeface="Nunito"/>
                <a:cs typeface="Nunito"/>
                <a:sym typeface="Nunito"/>
              </a:rPr>
              <a:t>Mevcut pozisyon: Booking.com</a:t>
            </a:r>
            <a:endParaRPr i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Nunito"/>
                <a:ea typeface="Nunito"/>
                <a:cs typeface="Nunito"/>
                <a:sym typeface="Nunito"/>
              </a:rPr>
              <a:t>Principal Data Science &amp; Data Analytics</a:t>
            </a:r>
            <a:endParaRPr i="1" sz="18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52973" y="3202650"/>
            <a:ext cx="1279698" cy="127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 rotWithShape="1">
          <a:blip r:embed="rId8">
            <a:alphaModFix/>
          </a:blip>
          <a:srcRect b="12309" l="6208" r="6600" t="22112"/>
          <a:stretch/>
        </p:blipFill>
        <p:spPr>
          <a:xfrm>
            <a:off x="7552975" y="625875"/>
            <a:ext cx="1231247" cy="16471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Google Shape;91;p15"/>
          <p:cNvCxnSpPr/>
          <p:nvPr/>
        </p:nvCxnSpPr>
        <p:spPr>
          <a:xfrm>
            <a:off x="3115225" y="1367125"/>
            <a:ext cx="41685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cxnSp>
        <p:nvCxnSpPr>
          <p:cNvPr id="92" name="Google Shape;92;p15"/>
          <p:cNvCxnSpPr/>
          <p:nvPr/>
        </p:nvCxnSpPr>
        <p:spPr>
          <a:xfrm>
            <a:off x="5277975" y="3464000"/>
            <a:ext cx="2039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460950" y="343100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Nunito"/>
                <a:ea typeface="Nunito"/>
                <a:cs typeface="Nunito"/>
                <a:sym typeface="Nunito"/>
              </a:rPr>
              <a:t>DS kimdir, ne yapar?</a:t>
            </a:r>
            <a:endParaRPr b="1" sz="36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/>
        </p:nvSpPr>
        <p:spPr>
          <a:xfrm>
            <a:off x="460750" y="291500"/>
            <a:ext cx="5416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Nunito ExtraBold"/>
                <a:ea typeface="Nunito ExtraBold"/>
                <a:cs typeface="Nunito ExtraBold"/>
                <a:sym typeface="Nunito ExtraBold"/>
              </a:rPr>
              <a:t>Temel yetenekler</a:t>
            </a:r>
            <a:endParaRPr sz="2800"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103" name="Google Shape;103;p17"/>
          <p:cNvSpPr/>
          <p:nvPr/>
        </p:nvSpPr>
        <p:spPr>
          <a:xfrm rot="-5400000">
            <a:off x="382050" y="1618650"/>
            <a:ext cx="1665900" cy="5580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TEKNİK</a:t>
            </a:r>
            <a:endParaRPr b="1" sz="21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4" name="Google Shape;104;p17"/>
          <p:cNvSpPr/>
          <p:nvPr/>
        </p:nvSpPr>
        <p:spPr>
          <a:xfrm rot="-5400000">
            <a:off x="665400" y="3098692"/>
            <a:ext cx="1107900" cy="5667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TİCARİ</a:t>
            </a:r>
            <a:endParaRPr b="1" sz="21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5" name="Google Shape;105;p17"/>
          <p:cNvSpPr/>
          <p:nvPr/>
        </p:nvSpPr>
        <p:spPr>
          <a:xfrm>
            <a:off x="1597150" y="1064675"/>
            <a:ext cx="5539800" cy="16746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İstatistik (ML dahil)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Veri Görselleştirme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Programlama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Veri tabanı ve akışı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1597151" y="2836750"/>
            <a:ext cx="5539800" cy="1107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İş Bilgisi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İletişim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/>
        </p:nvSpPr>
        <p:spPr>
          <a:xfrm>
            <a:off x="460750" y="291500"/>
            <a:ext cx="5416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Nunito ExtraBold"/>
                <a:ea typeface="Nunito ExtraBold"/>
                <a:cs typeface="Nunito ExtraBold"/>
                <a:sym typeface="Nunito ExtraBold"/>
              </a:rPr>
              <a:t>İlgili bölümler</a:t>
            </a:r>
            <a:endParaRPr sz="2800"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sp>
        <p:nvSpPr>
          <p:cNvPr id="112" name="Google Shape;112;p18"/>
          <p:cNvSpPr txBox="1"/>
          <p:nvPr/>
        </p:nvSpPr>
        <p:spPr>
          <a:xfrm>
            <a:off x="714625" y="1250625"/>
            <a:ext cx="5742600" cy="25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İstatistik</a:t>
            </a:r>
            <a:r>
              <a:rPr lang="en" sz="1800">
                <a:latin typeface="Nunito"/>
                <a:ea typeface="Nunito"/>
                <a:cs typeface="Nunito"/>
                <a:sym typeface="Nunito"/>
              </a:rPr>
              <a:t> ağır bölümler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1905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Endüstri, ekonomi, ekonometri, temel bilimler (fizik, matematik vb.)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Programlama</a:t>
            </a:r>
            <a:r>
              <a:rPr lang="en" sz="1800">
                <a:latin typeface="Nunito"/>
                <a:ea typeface="Nunito"/>
                <a:cs typeface="Nunito"/>
                <a:sym typeface="Nunito"/>
              </a:rPr>
              <a:t> ağır bölümler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190500" lvl="0" marL="342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Bilgisayar, diğer mühendislikler, iklim, astrofizik vb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Master, PhD zorunlu değil ama çok talep ediliyor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/>
        </p:nvSpPr>
        <p:spPr>
          <a:xfrm>
            <a:off x="714625" y="1250625"/>
            <a:ext cx="5742600" cy="23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Özetle: </a:t>
            </a:r>
            <a:r>
              <a:rPr b="1" lang="en"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karmaşık soruları veri ile çözer</a:t>
            </a:r>
            <a:endParaRPr b="1" sz="1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"/>
              <a:buChar char="●"/>
            </a:pPr>
            <a:r>
              <a:rPr i="1" lang="en" sz="1800">
                <a:latin typeface="Nunito"/>
                <a:ea typeface="Nunito"/>
                <a:cs typeface="Nunito"/>
                <a:sym typeface="Nunito"/>
              </a:rPr>
              <a:t>“Pazarlama bütçesini nereye harcayalım?</a:t>
            </a:r>
            <a:r>
              <a:rPr i="1" lang="en" sz="1800">
                <a:latin typeface="Nunito"/>
                <a:ea typeface="Nunito"/>
                <a:cs typeface="Nunito"/>
                <a:sym typeface="Nunito"/>
              </a:rPr>
              <a:t>”</a:t>
            </a:r>
            <a:endParaRPr i="1" sz="1800"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"/>
              <a:buChar char="●"/>
            </a:pPr>
            <a:r>
              <a:rPr i="1" lang="en" sz="1800">
                <a:latin typeface="Nunito"/>
                <a:ea typeface="Nunito"/>
                <a:cs typeface="Nunito"/>
                <a:sym typeface="Nunito"/>
              </a:rPr>
              <a:t>“Hangi hisseye yatırım yapayım?”</a:t>
            </a:r>
            <a:endParaRPr i="1" sz="1800"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"/>
              <a:buChar char="●"/>
            </a:pPr>
            <a:r>
              <a:rPr i="1" lang="en" sz="1800">
                <a:latin typeface="Nunito"/>
                <a:ea typeface="Nunito"/>
                <a:cs typeface="Nunito"/>
                <a:sym typeface="Nunito"/>
              </a:rPr>
              <a:t>“Yeni covid aşısı daha mı etkili?”</a:t>
            </a:r>
            <a:endParaRPr i="1" sz="1800"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"/>
              <a:buChar char="●"/>
            </a:pPr>
            <a:r>
              <a:rPr i="1" lang="en" sz="1800">
                <a:latin typeface="Nunito"/>
                <a:ea typeface="Nunito"/>
                <a:cs typeface="Nunito"/>
                <a:sym typeface="Nunito"/>
              </a:rPr>
              <a:t>“Ürün sayfasında hangi yorumu gösterelim?”</a:t>
            </a:r>
            <a:endParaRPr i="1"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8" name="Google Shape;118;p19"/>
          <p:cNvSpPr txBox="1"/>
          <p:nvPr/>
        </p:nvSpPr>
        <p:spPr>
          <a:xfrm>
            <a:off x="460750" y="291500"/>
            <a:ext cx="5416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Nunito ExtraBold"/>
                <a:ea typeface="Nunito ExtraBold"/>
                <a:cs typeface="Nunito ExtraBold"/>
                <a:sym typeface="Nunito ExtraBold"/>
              </a:rPr>
              <a:t>Peki DS ne yapar?</a:t>
            </a:r>
            <a:endParaRPr sz="2800"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/>
        </p:nvSpPr>
        <p:spPr>
          <a:xfrm>
            <a:off x="714625" y="1071950"/>
            <a:ext cx="699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Soru:</a:t>
            </a:r>
            <a:r>
              <a:rPr lang="en" sz="1800">
                <a:latin typeface="Nunito"/>
                <a:ea typeface="Nunito"/>
                <a:cs typeface="Nunito"/>
                <a:sym typeface="Nunito"/>
              </a:rPr>
              <a:t> Teslim edilemiyorsa “Sepete Ekle” butonunu kaldırsak mı?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460750" y="291500"/>
            <a:ext cx="5416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Nunito ExtraBold"/>
                <a:ea typeface="Nunito ExtraBold"/>
                <a:cs typeface="Nunito ExtraBold"/>
                <a:sym typeface="Nunito ExtraBold"/>
              </a:rPr>
              <a:t>Örnek 1 - Sepete ekle butonu</a:t>
            </a:r>
            <a:endParaRPr sz="2800"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2850" y="1698499"/>
            <a:ext cx="6403399" cy="183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/>
          <p:nvPr/>
        </p:nvSpPr>
        <p:spPr>
          <a:xfrm>
            <a:off x="5999575" y="1966850"/>
            <a:ext cx="1032900" cy="516600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/>
        </p:nvSpPr>
        <p:spPr>
          <a:xfrm>
            <a:off x="714625" y="1071950"/>
            <a:ext cx="6600900" cy="23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Çözüm</a:t>
            </a:r>
            <a:r>
              <a:rPr b="1" lang="en" sz="1800">
                <a:latin typeface="Nunito"/>
                <a:ea typeface="Nunito"/>
                <a:cs typeface="Nunito"/>
                <a:sym typeface="Nunito"/>
              </a:rPr>
              <a:t>:</a:t>
            </a:r>
            <a:r>
              <a:rPr lang="en" sz="1800">
                <a:latin typeface="Nunito"/>
                <a:ea typeface="Nunito"/>
                <a:cs typeface="Nunito"/>
                <a:sym typeface="Nunito"/>
              </a:rPr>
              <a:t> Basit bir deneyle çözebiliriz!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Kullanıcıların yarısına göster yarısına gizle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Birkaç hafta boyunca takip et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Nunito"/>
              <a:buChar char="●"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Gizli grup </a:t>
            </a:r>
            <a:r>
              <a:rPr i="1" lang="en" sz="1800">
                <a:latin typeface="Nunito"/>
                <a:ea typeface="Nunito"/>
                <a:cs typeface="Nunito"/>
                <a:sym typeface="Nunito"/>
              </a:rPr>
              <a:t>belirgin</a:t>
            </a:r>
            <a:r>
              <a:rPr lang="en" sz="1800">
                <a:latin typeface="Nunito"/>
                <a:ea typeface="Nunito"/>
                <a:cs typeface="Nunito"/>
                <a:sym typeface="Nunito"/>
              </a:rPr>
              <a:t> şekilde daha çok para harcıyorsa herkese gizle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>
                <a:latin typeface="Nunito"/>
                <a:ea typeface="Nunito"/>
                <a:cs typeface="Nunito"/>
                <a:sym typeface="Nunito"/>
              </a:rPr>
              <a:t>Peki ya bir fark görmezsek?</a:t>
            </a:r>
            <a:endParaRPr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460750" y="291500"/>
            <a:ext cx="5416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Nunito ExtraBold"/>
                <a:ea typeface="Nunito ExtraBold"/>
                <a:cs typeface="Nunito ExtraBold"/>
                <a:sym typeface="Nunito ExtraBold"/>
              </a:rPr>
              <a:t>Örnek 1 - Sepete ekle butonu</a:t>
            </a:r>
            <a:endParaRPr sz="2800">
              <a:latin typeface="Nunito ExtraBold"/>
              <a:ea typeface="Nunito ExtraBold"/>
              <a:cs typeface="Nunito ExtraBold"/>
              <a:sym typeface="Nunito ExtraBold"/>
            </a:endParaRPr>
          </a:p>
        </p:txBody>
      </p:sp>
      <p:pic>
        <p:nvPicPr>
          <p:cNvPr id="133" name="Google Shape;13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9037" y="3514300"/>
            <a:ext cx="5005925" cy="143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003B95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7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